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Source Sans 3" panose="020B0604020202020204" charset="0"/>
      <p:regular r:id="rId13"/>
    </p:embeddedFont>
    <p:embeddedFont>
      <p:font typeface="Calibri Light" panose="020B0604020202020204" charset="0"/>
      <p:regular r:id="rId14"/>
      <p:italic r:id="rId15"/>
    </p:embeddedFont>
    <p:embeddedFont>
      <p:font typeface="Noto Serif HK Semi Bold" panose="020B0604020202020204" charset="-128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77" d="100"/>
          <a:sy n="77" d="100"/>
        </p:scale>
        <p:origin x="-432" y="-84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C4BB0-2E6F-49DA-8173-C59179FFDB92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C2258-30D3-41FA-9494-CCBBEFDFE2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607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388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-9-5.svg"/><Relationship Id="rId3" Type="http://schemas.openxmlformats.org/officeDocument/2006/relationships/image" Target="../media/image5.png"/><Relationship Id="rId7" Type="http://schemas.openxmlformats.org/officeDocument/2006/relationships/image" Target="../media/image-9-3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-9-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2141220"/>
            <a:ext cx="10972800" cy="2865120"/>
          </a:xfrm>
          <a:prstGeom prst="rect">
            <a:avLst/>
          </a:prstGeom>
        </p:spPr>
        <p:txBody>
          <a:bodyPr lIns="109728" tIns="54864" rIns="109728" bIns="54864">
            <a:normAutofit fontScale="90000"/>
          </a:bodyPr>
          <a:lstStyle/>
          <a:p>
            <a:pPr>
              <a:lnSpc>
                <a:spcPts val="6600"/>
              </a:lnSpc>
            </a:pPr>
            <a:r>
              <a:rPr lang="en-US" sz="6500" dirty="0" err="1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Управленческие</a:t>
            </a:r>
            <a:r>
              <a:rPr lang="en-US" sz="65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и </a:t>
            </a:r>
            <a:r>
              <a:rPr lang="en-US" sz="6500" dirty="0" err="1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диагностические</a:t>
            </a:r>
            <a:r>
              <a:rPr lang="en-US" sz="65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r>
              <a:rPr lang="en-US" sz="6500" dirty="0" err="1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аспекты</a:t>
            </a:r>
            <a:r>
              <a:rPr lang="en-US" sz="65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r>
              <a:rPr lang="en-US" sz="6500" dirty="0" err="1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этнокультурного</a:t>
            </a:r>
            <a:r>
              <a:rPr lang="en-US" sz="65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r>
              <a:rPr lang="en-US" sz="6500" dirty="0" err="1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образования</a:t>
            </a:r>
            <a:endParaRPr lang="en-US" sz="65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71919" y="5725840"/>
            <a:ext cx="10972800" cy="1986916"/>
          </a:xfrm>
          <a:prstGeom prst="rect">
            <a:avLst/>
          </a:prstGeom>
        </p:spPr>
        <p:txBody>
          <a:bodyPr lIns="109728" tIns="54864" rIns="109728" bIns="54864"/>
          <a:lstStyle/>
          <a:p>
            <a:pPr marL="0" indent="0" algn="r">
              <a:lnSpc>
                <a:spcPts val="3600"/>
              </a:lnSpc>
              <a:buNone/>
            </a:pPr>
            <a:endParaRPr lang="ru-RU" dirty="0" smtClean="0">
              <a:solidFill>
                <a:srgbClr val="432338"/>
              </a:solidFill>
              <a:latin typeface="Source Sans 3" pitchFamily="34" charset="0"/>
              <a:ea typeface="Source Sans 3" pitchFamily="34" charset="-122"/>
            </a:endParaRPr>
          </a:p>
          <a:p>
            <a:pPr marL="0" indent="0" algn="r">
              <a:lnSpc>
                <a:spcPts val="3600"/>
              </a:lnSpc>
              <a:buNone/>
            </a:pPr>
            <a:r>
              <a:rPr lang="ru-RU" dirty="0" smtClean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</a:rPr>
              <a:t>Федорова С.Н., доктор </a:t>
            </a:r>
            <a:r>
              <a:rPr lang="ru-RU" dirty="0" err="1" smtClean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</a:rPr>
              <a:t>пед.наук</a:t>
            </a:r>
            <a:r>
              <a:rPr lang="ru-RU" dirty="0" smtClean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</a:rPr>
              <a:t>, профессор</a:t>
            </a:r>
            <a:endParaRPr lang="en-US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4588" y="2250039"/>
            <a:ext cx="2897313" cy="4345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4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474500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37" t="2734" r="2387" b="72997"/>
          <a:stretch/>
        </p:blipFill>
        <p:spPr bwMode="auto">
          <a:xfrm>
            <a:off x="11445411" y="0"/>
            <a:ext cx="3020603" cy="166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6324124" y="828675"/>
            <a:ext cx="1103114" cy="308610"/>
          </a:xfrm>
          <a:prstGeom prst="roundRect">
            <a:avLst>
              <a:gd name="adj" fmla="val 19547"/>
            </a:avLst>
          </a:prstGeom>
          <a:solidFill>
            <a:srgbClr val="F9D2EB"/>
          </a:solidFill>
          <a:ln/>
        </p:spPr>
      </p:sp>
      <p:sp>
        <p:nvSpPr>
          <p:cNvPr id="4" name="Text 1"/>
          <p:cNvSpPr/>
          <p:nvPr/>
        </p:nvSpPr>
        <p:spPr>
          <a:xfrm>
            <a:off x="6431756" y="882491"/>
            <a:ext cx="887849" cy="2009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10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ЗАКЛЮЧЕНИЕ</a:t>
            </a:r>
            <a:endParaRPr lang="en-US" sz="1100" dirty="0"/>
          </a:p>
        </p:txBody>
      </p:sp>
      <p:sp>
        <p:nvSpPr>
          <p:cNvPr id="5" name="Text 2"/>
          <p:cNvSpPr/>
          <p:nvPr/>
        </p:nvSpPr>
        <p:spPr>
          <a:xfrm>
            <a:off x="6324124" y="1191101"/>
            <a:ext cx="7468553" cy="15841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33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Три </a:t>
            </a:r>
            <a:r>
              <a:rPr lang="en-US" sz="3300" dirty="0" err="1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рекомендации</a:t>
            </a:r>
            <a:r>
              <a:rPr lang="en-US" sz="33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endParaRPr lang="ru-RU" sz="3300" dirty="0" smtClean="0">
              <a:solidFill>
                <a:srgbClr val="371A2D"/>
              </a:solidFill>
              <a:latin typeface="Noto Serif HK Semi Bold" pitchFamily="34" charset="0"/>
              <a:ea typeface="Noto Serif HK Semi Bold" pitchFamily="34" charset="-122"/>
              <a:cs typeface="Noto Serif HK Semi Bold" pitchFamily="34" charset="-120"/>
            </a:endParaRPr>
          </a:p>
          <a:p>
            <a:pPr marL="0" indent="0" algn="l">
              <a:lnSpc>
                <a:spcPts val="4150"/>
              </a:lnSpc>
              <a:buNone/>
            </a:pPr>
            <a:r>
              <a:rPr lang="en-US" sz="3300" dirty="0" err="1" smtClean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для</a:t>
            </a:r>
            <a:r>
              <a:rPr lang="en-US" sz="3300" dirty="0" smtClean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r>
              <a:rPr lang="en-US" sz="33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международного сотрудничества</a:t>
            </a:r>
            <a:endParaRPr lang="en-US" sz="3300" dirty="0"/>
          </a:p>
        </p:txBody>
      </p:sp>
      <p:sp>
        <p:nvSpPr>
          <p:cNvPr id="6" name="Shape 3"/>
          <p:cNvSpPr/>
          <p:nvPr/>
        </p:nvSpPr>
        <p:spPr>
          <a:xfrm>
            <a:off x="6324124" y="3246358"/>
            <a:ext cx="3667006" cy="2252424"/>
          </a:xfrm>
          <a:prstGeom prst="roundRect">
            <a:avLst>
              <a:gd name="adj" fmla="val 4872"/>
            </a:avLst>
          </a:prstGeom>
          <a:solidFill>
            <a:srgbClr val="FFFFFF">
              <a:alpha val="95000"/>
            </a:srgbClr>
          </a:solidFill>
          <a:ln/>
        </p:spPr>
      </p:sp>
      <p:sp>
        <p:nvSpPr>
          <p:cNvPr id="7" name="Shape 4"/>
          <p:cNvSpPr/>
          <p:nvPr/>
        </p:nvSpPr>
        <p:spPr>
          <a:xfrm>
            <a:off x="6324124" y="3223498"/>
            <a:ext cx="3667006" cy="91440"/>
          </a:xfrm>
          <a:prstGeom prst="roundRect">
            <a:avLst>
              <a:gd name="adj" fmla="val 82464"/>
            </a:avLst>
          </a:prstGeom>
          <a:solidFill>
            <a:srgbClr val="E851B2"/>
          </a:solidFill>
          <a:ln/>
        </p:spPr>
      </p:sp>
      <p:sp>
        <p:nvSpPr>
          <p:cNvPr id="8" name="Shape 5"/>
          <p:cNvSpPr/>
          <p:nvPr/>
        </p:nvSpPr>
        <p:spPr>
          <a:xfrm>
            <a:off x="7888307" y="2977158"/>
            <a:ext cx="538520" cy="538520"/>
          </a:xfrm>
          <a:prstGeom prst="roundRect">
            <a:avLst>
              <a:gd name="adj" fmla="val 169799"/>
            </a:avLst>
          </a:prstGeom>
          <a:solidFill>
            <a:srgbClr val="E851B2"/>
          </a:solidFill>
          <a:ln/>
        </p:spPr>
      </p:sp>
      <p:sp>
        <p:nvSpPr>
          <p:cNvPr id="9" name="Text 6"/>
          <p:cNvSpPr/>
          <p:nvPr/>
        </p:nvSpPr>
        <p:spPr>
          <a:xfrm>
            <a:off x="8049875" y="3111818"/>
            <a:ext cx="215384" cy="269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650" dirty="0">
                <a:solidFill>
                  <a:srgbClr val="00000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1</a:t>
            </a:r>
            <a:endParaRPr lang="en-US" sz="1650" dirty="0"/>
          </a:p>
        </p:txBody>
      </p:sp>
      <p:sp>
        <p:nvSpPr>
          <p:cNvPr id="10" name="Text 7"/>
          <p:cNvSpPr/>
          <p:nvPr/>
        </p:nvSpPr>
        <p:spPr>
          <a:xfrm>
            <a:off x="6526411" y="3695105"/>
            <a:ext cx="2425779" cy="2639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Целевые индикаторы</a:t>
            </a:r>
            <a:endParaRPr lang="en-US" sz="1650" dirty="0"/>
          </a:p>
        </p:txBody>
      </p:sp>
      <p:sp>
        <p:nvSpPr>
          <p:cNvPr id="11" name="Text 8"/>
          <p:cNvSpPr/>
          <p:nvPr/>
        </p:nvSpPr>
        <p:spPr>
          <a:xfrm>
            <a:off x="6526411" y="4039791"/>
            <a:ext cx="3262432" cy="12567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40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Этнокультурное образование должно управляться не по остаточному принципу, а через конкретные индикаторы в программах развития школ</a:t>
            </a:r>
            <a:endParaRPr lang="en-US" sz="1400" dirty="0"/>
          </a:p>
        </p:txBody>
      </p:sp>
      <p:sp>
        <p:nvSpPr>
          <p:cNvPr id="12" name="Shape 9"/>
          <p:cNvSpPr/>
          <p:nvPr/>
        </p:nvSpPr>
        <p:spPr>
          <a:xfrm>
            <a:off x="10125670" y="3246358"/>
            <a:ext cx="3667006" cy="2252424"/>
          </a:xfrm>
          <a:prstGeom prst="roundRect">
            <a:avLst>
              <a:gd name="adj" fmla="val 4872"/>
            </a:avLst>
          </a:prstGeom>
          <a:solidFill>
            <a:srgbClr val="FFFFFF">
              <a:alpha val="95000"/>
            </a:srgbClr>
          </a:solidFill>
          <a:ln/>
        </p:spPr>
      </p:sp>
      <p:sp>
        <p:nvSpPr>
          <p:cNvPr id="13" name="Shape 10"/>
          <p:cNvSpPr/>
          <p:nvPr/>
        </p:nvSpPr>
        <p:spPr>
          <a:xfrm>
            <a:off x="10125670" y="3223498"/>
            <a:ext cx="3667006" cy="91440"/>
          </a:xfrm>
          <a:prstGeom prst="roundRect">
            <a:avLst>
              <a:gd name="adj" fmla="val 82464"/>
            </a:avLst>
          </a:prstGeom>
          <a:solidFill>
            <a:srgbClr val="E851B2"/>
          </a:solidFill>
          <a:ln/>
        </p:spPr>
      </p:sp>
      <p:sp>
        <p:nvSpPr>
          <p:cNvPr id="14" name="Shape 11"/>
          <p:cNvSpPr/>
          <p:nvPr/>
        </p:nvSpPr>
        <p:spPr>
          <a:xfrm>
            <a:off x="11689854" y="2977158"/>
            <a:ext cx="538520" cy="538520"/>
          </a:xfrm>
          <a:prstGeom prst="roundRect">
            <a:avLst>
              <a:gd name="adj" fmla="val 169799"/>
            </a:avLst>
          </a:prstGeom>
          <a:solidFill>
            <a:srgbClr val="E851B2"/>
          </a:solidFill>
          <a:ln/>
        </p:spPr>
      </p:sp>
      <p:sp>
        <p:nvSpPr>
          <p:cNvPr id="15" name="Text 12"/>
          <p:cNvSpPr/>
          <p:nvPr/>
        </p:nvSpPr>
        <p:spPr>
          <a:xfrm>
            <a:off x="11851422" y="3111818"/>
            <a:ext cx="215384" cy="269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650" dirty="0">
                <a:solidFill>
                  <a:srgbClr val="00000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2</a:t>
            </a:r>
            <a:endParaRPr lang="en-US" sz="1650" dirty="0"/>
          </a:p>
        </p:txBody>
      </p:sp>
      <p:sp>
        <p:nvSpPr>
          <p:cNvPr id="16" name="Text 13"/>
          <p:cNvSpPr/>
          <p:nvPr/>
        </p:nvSpPr>
        <p:spPr>
          <a:xfrm>
            <a:off x="10327958" y="3695105"/>
            <a:ext cx="3067526" cy="2639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Лонгитюдный мониторинг</a:t>
            </a:r>
            <a:endParaRPr lang="en-US" sz="1650" dirty="0"/>
          </a:p>
        </p:txBody>
      </p:sp>
      <p:sp>
        <p:nvSpPr>
          <p:cNvPr id="17" name="Text 14"/>
          <p:cNvSpPr/>
          <p:nvPr/>
        </p:nvSpPr>
        <p:spPr>
          <a:xfrm>
            <a:off x="10327958" y="4039791"/>
            <a:ext cx="3262432" cy="10053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40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Переход от «анкет-однодневок» к системному мониторингу этнокультурного климата — не реже раза в полугодие</a:t>
            </a:r>
            <a:endParaRPr lang="en-US" sz="1400" dirty="0"/>
          </a:p>
        </p:txBody>
      </p:sp>
      <p:sp>
        <p:nvSpPr>
          <p:cNvPr id="18" name="Shape 15"/>
          <p:cNvSpPr/>
          <p:nvPr/>
        </p:nvSpPr>
        <p:spPr>
          <a:xfrm>
            <a:off x="6324124" y="5902523"/>
            <a:ext cx="7468553" cy="1498402"/>
          </a:xfrm>
          <a:prstGeom prst="roundRect">
            <a:avLst>
              <a:gd name="adj" fmla="val 7323"/>
            </a:avLst>
          </a:prstGeom>
          <a:solidFill>
            <a:srgbClr val="FFFFFF">
              <a:alpha val="95000"/>
            </a:srgbClr>
          </a:solidFill>
          <a:ln/>
        </p:spPr>
      </p:sp>
      <p:sp>
        <p:nvSpPr>
          <p:cNvPr id="19" name="Shape 16"/>
          <p:cNvSpPr/>
          <p:nvPr/>
        </p:nvSpPr>
        <p:spPr>
          <a:xfrm>
            <a:off x="6324124" y="5879663"/>
            <a:ext cx="7468553" cy="91440"/>
          </a:xfrm>
          <a:prstGeom prst="roundRect">
            <a:avLst>
              <a:gd name="adj" fmla="val 82464"/>
            </a:avLst>
          </a:prstGeom>
          <a:solidFill>
            <a:srgbClr val="E851B2"/>
          </a:solidFill>
          <a:ln/>
        </p:spPr>
      </p:sp>
      <p:sp>
        <p:nvSpPr>
          <p:cNvPr id="20" name="Shape 17"/>
          <p:cNvSpPr/>
          <p:nvPr/>
        </p:nvSpPr>
        <p:spPr>
          <a:xfrm>
            <a:off x="9789140" y="5633323"/>
            <a:ext cx="538520" cy="538520"/>
          </a:xfrm>
          <a:prstGeom prst="roundRect">
            <a:avLst>
              <a:gd name="adj" fmla="val 169799"/>
            </a:avLst>
          </a:prstGeom>
          <a:solidFill>
            <a:srgbClr val="E851B2"/>
          </a:solidFill>
          <a:ln/>
        </p:spPr>
      </p:sp>
      <p:sp>
        <p:nvSpPr>
          <p:cNvPr id="21" name="Text 18"/>
          <p:cNvSpPr/>
          <p:nvPr/>
        </p:nvSpPr>
        <p:spPr>
          <a:xfrm>
            <a:off x="9950708" y="5767983"/>
            <a:ext cx="215384" cy="269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650" dirty="0">
                <a:solidFill>
                  <a:srgbClr val="00000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3</a:t>
            </a:r>
            <a:endParaRPr lang="en-US" sz="1650" dirty="0"/>
          </a:p>
        </p:txBody>
      </p:sp>
      <p:sp>
        <p:nvSpPr>
          <p:cNvPr id="22" name="Text 19"/>
          <p:cNvSpPr/>
          <p:nvPr/>
        </p:nvSpPr>
        <p:spPr>
          <a:xfrm>
            <a:off x="6526411" y="6351270"/>
            <a:ext cx="3485674" cy="2639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Дополнение, а не конкуренция</a:t>
            </a:r>
            <a:endParaRPr lang="en-US" sz="1650" dirty="0"/>
          </a:p>
        </p:txBody>
      </p:sp>
      <p:sp>
        <p:nvSpPr>
          <p:cNvPr id="23" name="Text 20"/>
          <p:cNvSpPr/>
          <p:nvPr/>
        </p:nvSpPr>
        <p:spPr>
          <a:xfrm>
            <a:off x="6526411" y="6695956"/>
            <a:ext cx="7063978" cy="5026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40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Отечественные и зарубежные подходы усиливают друг друга: идентичность + компетенция = устойчивый результат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474500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hape 0"/>
          <p:cNvSpPr/>
          <p:nvPr/>
        </p:nvSpPr>
        <p:spPr>
          <a:xfrm>
            <a:off x="837724" y="981313"/>
            <a:ext cx="1186458" cy="449818"/>
          </a:xfrm>
          <a:prstGeom prst="roundRect">
            <a:avLst>
              <a:gd name="adj" fmla="val 17881"/>
            </a:avLst>
          </a:prstGeom>
          <a:solidFill>
            <a:srgbClr val="F9D2EB"/>
          </a:solidFill>
          <a:ln/>
        </p:spPr>
      </p:sp>
      <p:sp>
        <p:nvSpPr>
          <p:cNvPr id="3" name="Text 1"/>
          <p:cNvSpPr/>
          <p:nvPr/>
        </p:nvSpPr>
        <p:spPr>
          <a:xfrm>
            <a:off x="981313" y="1053108"/>
            <a:ext cx="899279" cy="3062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ВВЕДЕНИЕ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837724" y="1526858"/>
            <a:ext cx="12954952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Этнокультурное образование — фактор национальной безопасности</a:t>
            </a:r>
            <a:endParaRPr lang="en-US" sz="4400" dirty="0"/>
          </a:p>
        </p:txBody>
      </p:sp>
      <p:sp>
        <p:nvSpPr>
          <p:cNvPr id="5" name="Text 3"/>
          <p:cNvSpPr/>
          <p:nvPr/>
        </p:nvSpPr>
        <p:spPr>
          <a:xfrm>
            <a:off x="837724" y="3293864"/>
            <a:ext cx="12954952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Глобализация, миграция и рост этнического самосознания превратили эту сферу в стратегический приоритет. Три ключевых противоречия определяют современную повестку:</a:t>
            </a:r>
            <a:endParaRPr lang="en-US" sz="1850" dirty="0"/>
          </a:p>
        </p:txBody>
      </p:sp>
      <p:sp>
        <p:nvSpPr>
          <p:cNvPr id="6" name="Shape 4"/>
          <p:cNvSpPr/>
          <p:nvPr/>
        </p:nvSpPr>
        <p:spPr>
          <a:xfrm>
            <a:off x="837724" y="4329113"/>
            <a:ext cx="4158734" cy="2919174"/>
          </a:xfrm>
          <a:prstGeom prst="roundRect">
            <a:avLst>
              <a:gd name="adj" fmla="val 5012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DFB8D1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807244" y="4329113"/>
            <a:ext cx="121920" cy="2919174"/>
          </a:xfrm>
          <a:prstGeom prst="roundRect">
            <a:avLst>
              <a:gd name="adj" fmla="val 82464"/>
            </a:avLst>
          </a:prstGeom>
          <a:solidFill>
            <a:srgbClr val="E851B2"/>
          </a:solidFill>
          <a:ln/>
        </p:spPr>
      </p:sp>
      <p:sp>
        <p:nvSpPr>
          <p:cNvPr id="8" name="Text 6"/>
          <p:cNvSpPr/>
          <p:nvPr/>
        </p:nvSpPr>
        <p:spPr>
          <a:xfrm>
            <a:off x="1198959" y="4598908"/>
            <a:ext cx="3527703" cy="7038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Унификация vs. разнообразие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1198959" y="5446395"/>
            <a:ext cx="3527703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ФГОС и PISA требуют единых стандартов, но культурное многообразие нуждается в сохранении</a:t>
            </a:r>
            <a:endParaRPr lang="en-US" sz="1850" dirty="0"/>
          </a:p>
        </p:txBody>
      </p:sp>
      <p:sp>
        <p:nvSpPr>
          <p:cNvPr id="10" name="Shape 8"/>
          <p:cNvSpPr/>
          <p:nvPr/>
        </p:nvSpPr>
        <p:spPr>
          <a:xfrm>
            <a:off x="5235773" y="4329113"/>
            <a:ext cx="4158734" cy="2919174"/>
          </a:xfrm>
          <a:prstGeom prst="roundRect">
            <a:avLst>
              <a:gd name="adj" fmla="val 5012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DFB8D1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5205293" y="4329113"/>
            <a:ext cx="121920" cy="2919174"/>
          </a:xfrm>
          <a:prstGeom prst="roundRect">
            <a:avLst>
              <a:gd name="adj" fmla="val 82464"/>
            </a:avLst>
          </a:prstGeom>
          <a:solidFill>
            <a:srgbClr val="E851B2"/>
          </a:solidFill>
          <a:ln/>
        </p:spPr>
      </p:sp>
      <p:sp>
        <p:nvSpPr>
          <p:cNvPr id="12" name="Text 10"/>
          <p:cNvSpPr/>
          <p:nvPr/>
        </p:nvSpPr>
        <p:spPr>
          <a:xfrm>
            <a:off x="5597009" y="4598908"/>
            <a:ext cx="3527703" cy="7038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Компетентность vs. измерение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5597009" y="5446395"/>
            <a:ext cx="352770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Этнокультурная компетентность признана soft skill, но валидных инструментов оценки нет</a:t>
            </a:r>
            <a:endParaRPr lang="en-US" sz="1850" dirty="0"/>
          </a:p>
        </p:txBody>
      </p:sp>
      <p:sp>
        <p:nvSpPr>
          <p:cNvPr id="14" name="Shape 12"/>
          <p:cNvSpPr/>
          <p:nvPr/>
        </p:nvSpPr>
        <p:spPr>
          <a:xfrm>
            <a:off x="9633823" y="4329113"/>
            <a:ext cx="4158853" cy="2919174"/>
          </a:xfrm>
          <a:prstGeom prst="roundRect">
            <a:avLst>
              <a:gd name="adj" fmla="val 5012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DFB8D1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9603343" y="4329113"/>
            <a:ext cx="121920" cy="2919174"/>
          </a:xfrm>
          <a:prstGeom prst="roundRect">
            <a:avLst>
              <a:gd name="adj" fmla="val 82464"/>
            </a:avLst>
          </a:prstGeom>
          <a:solidFill>
            <a:srgbClr val="E851B2"/>
          </a:solidFill>
          <a:ln/>
        </p:spPr>
      </p:sp>
      <p:sp>
        <p:nvSpPr>
          <p:cNvPr id="16" name="Text 14"/>
          <p:cNvSpPr/>
          <p:nvPr/>
        </p:nvSpPr>
        <p:spPr>
          <a:xfrm>
            <a:off x="9995059" y="4598908"/>
            <a:ext cx="3527822" cy="7038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Централизация vs. автономия</a:t>
            </a:r>
            <a:endParaRPr lang="en-US" sz="2200" dirty="0"/>
          </a:p>
        </p:txBody>
      </p:sp>
      <p:sp>
        <p:nvSpPr>
          <p:cNvPr id="17" name="Text 15"/>
          <p:cNvSpPr/>
          <p:nvPr/>
        </p:nvSpPr>
        <p:spPr>
          <a:xfrm>
            <a:off x="9995059" y="5446395"/>
            <a:ext cx="3527822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Контроль качества требует централизации, а подлинный этнодиалог — свободы школы</a:t>
            </a:r>
            <a:endParaRPr lang="en-US" sz="185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37" t="2734" r="2387" b="72997"/>
          <a:stretch/>
        </p:blipFill>
        <p:spPr bwMode="auto">
          <a:xfrm>
            <a:off x="11383766" y="-15405"/>
            <a:ext cx="3020603" cy="166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46165" y="590669"/>
            <a:ext cx="2135386" cy="351353"/>
          </a:xfrm>
          <a:prstGeom prst="roundRect">
            <a:avLst>
              <a:gd name="adj" fmla="val 18349"/>
            </a:avLst>
          </a:prstGeom>
          <a:noFill/>
          <a:ln w="7620">
            <a:solidFill>
              <a:srgbClr val="E851B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68799" y="655796"/>
            <a:ext cx="1890117" cy="2210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200" dirty="0">
                <a:solidFill>
                  <a:srgbClr val="E851B2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ТРАНСФОРМАЦИЯ ПОДХОДА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746166" y="1003458"/>
            <a:ext cx="12651335" cy="1770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5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От этнографии — к </a:t>
            </a:r>
            <a:r>
              <a:rPr lang="en-US" sz="3550" dirty="0" err="1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функциональному</a:t>
            </a:r>
            <a:r>
              <a:rPr lang="en-US" sz="355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endParaRPr lang="ru-RU" sz="3550" dirty="0" smtClean="0">
              <a:solidFill>
                <a:srgbClr val="371A2D"/>
              </a:solidFill>
              <a:latin typeface="Noto Serif HK Semi Bold" pitchFamily="34" charset="0"/>
              <a:ea typeface="Noto Serif HK Semi Bold" pitchFamily="34" charset="-122"/>
              <a:cs typeface="Noto Serif HK Semi Bold" pitchFamily="34" charset="-120"/>
            </a:endParaRPr>
          </a:p>
          <a:p>
            <a:pPr marL="0" indent="0" algn="l">
              <a:lnSpc>
                <a:spcPts val="4400"/>
              </a:lnSpc>
              <a:buNone/>
            </a:pPr>
            <a:r>
              <a:rPr lang="ru-RU" sz="355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r>
              <a:rPr lang="ru-RU" sz="3550" dirty="0" smtClean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                    </a:t>
            </a:r>
            <a:r>
              <a:rPr lang="en-US" sz="3550" dirty="0" err="1" smtClean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образованию</a:t>
            </a:r>
            <a:endParaRPr lang="en-US" sz="35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785" y="2325053"/>
            <a:ext cx="7538204" cy="4271605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9597747" y="3070027"/>
            <a:ext cx="4293989" cy="11063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150"/>
              </a:lnSpc>
              <a:buNone/>
            </a:pPr>
            <a:r>
              <a:rPr lang="en-US" sz="150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На постсоветском пространстве происходит качественный сдвиг: </a:t>
            </a:r>
            <a:r>
              <a:rPr lang="en-US" sz="150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этнографический подход</a:t>
            </a:r>
            <a:r>
              <a:rPr lang="en-US" sz="150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(фольклор, ремёсла) уступает место </a:t>
            </a:r>
            <a:r>
              <a:rPr lang="en-US" sz="150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функциональной модели</a:t>
            </a:r>
            <a:r>
              <a:rPr lang="en-US" sz="150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9597747" y="4314706"/>
            <a:ext cx="4293989" cy="8297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150"/>
              </a:lnSpc>
              <a:buNone/>
            </a:pPr>
            <a:r>
              <a:rPr lang="en-US" sz="150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Цель — не сохранение «экзотики», а подготовка личности к эффективному взаимодействию в многокультурном обществе.</a:t>
            </a:r>
            <a:endParaRPr lang="en-US" sz="1500" dirty="0"/>
          </a:p>
        </p:txBody>
      </p:sp>
      <p:sp>
        <p:nvSpPr>
          <p:cNvPr id="8" name="Shape 5"/>
          <p:cNvSpPr/>
          <p:nvPr/>
        </p:nvSpPr>
        <p:spPr>
          <a:xfrm>
            <a:off x="746165" y="6589038"/>
            <a:ext cx="13138071" cy="1049893"/>
          </a:xfrm>
          <a:prstGeom prst="roundRect">
            <a:avLst>
              <a:gd name="adj" fmla="val 7676"/>
            </a:avLst>
          </a:prstGeom>
          <a:solidFill>
            <a:srgbClr val="F9D2EB"/>
          </a:solidFill>
          <a:ln w="7620">
            <a:solidFill>
              <a:srgbClr val="DFB8D1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753785" y="6596658"/>
            <a:ext cx="6561415" cy="1034653"/>
          </a:xfrm>
          <a:prstGeom prst="roundRect">
            <a:avLst>
              <a:gd name="adj" fmla="val 7789"/>
            </a:avLst>
          </a:prstGeom>
          <a:solidFill>
            <a:srgbClr val="F9D2EB"/>
          </a:solidFill>
          <a:ln/>
        </p:spPr>
      </p:sp>
      <p:sp>
        <p:nvSpPr>
          <p:cNvPr id="10" name="Text 7"/>
          <p:cNvSpPr/>
          <p:nvPr/>
        </p:nvSpPr>
        <p:spPr>
          <a:xfrm>
            <a:off x="945594" y="6788468"/>
            <a:ext cx="2257306" cy="282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Было</a:t>
            </a:r>
            <a:endParaRPr lang="en-US" sz="1750" dirty="0"/>
          </a:p>
        </p:txBody>
      </p:sp>
      <p:sp>
        <p:nvSpPr>
          <p:cNvPr id="11" name="Text 8"/>
          <p:cNvSpPr/>
          <p:nvPr/>
        </p:nvSpPr>
        <p:spPr>
          <a:xfrm>
            <a:off x="945594" y="7162919"/>
            <a:ext cx="6177796" cy="2765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50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Изучение традиций как музейного наследия</a:t>
            </a:r>
            <a:endParaRPr lang="en-US" sz="1500" dirty="0"/>
          </a:p>
        </p:txBody>
      </p:sp>
      <p:sp>
        <p:nvSpPr>
          <p:cNvPr id="12" name="Shape 9"/>
          <p:cNvSpPr/>
          <p:nvPr/>
        </p:nvSpPr>
        <p:spPr>
          <a:xfrm>
            <a:off x="7315200" y="6596658"/>
            <a:ext cx="6561415" cy="1034653"/>
          </a:xfrm>
          <a:prstGeom prst="rect">
            <a:avLst/>
          </a:prstGeom>
          <a:solidFill>
            <a:srgbClr val="F9D2EB"/>
          </a:solidFill>
          <a:ln/>
        </p:spPr>
      </p:sp>
      <p:sp>
        <p:nvSpPr>
          <p:cNvPr id="13" name="Shape 10"/>
          <p:cNvSpPr/>
          <p:nvPr/>
        </p:nvSpPr>
        <p:spPr>
          <a:xfrm>
            <a:off x="7315200" y="6596658"/>
            <a:ext cx="22860" cy="1034653"/>
          </a:xfrm>
          <a:prstGeom prst="roundRect">
            <a:avLst>
              <a:gd name="adj" fmla="val 352533"/>
            </a:avLst>
          </a:prstGeom>
          <a:solidFill>
            <a:srgbClr val="DFB8D1"/>
          </a:solidFill>
          <a:ln/>
        </p:spPr>
      </p:sp>
      <p:sp>
        <p:nvSpPr>
          <p:cNvPr id="14" name="Text 11"/>
          <p:cNvSpPr/>
          <p:nvPr/>
        </p:nvSpPr>
        <p:spPr>
          <a:xfrm>
            <a:off x="7507010" y="6788468"/>
            <a:ext cx="2257306" cy="282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Стало</a:t>
            </a:r>
            <a:endParaRPr lang="en-US" sz="1750" dirty="0"/>
          </a:p>
        </p:txBody>
      </p:sp>
      <p:sp>
        <p:nvSpPr>
          <p:cNvPr id="15" name="Text 12"/>
          <p:cNvSpPr/>
          <p:nvPr/>
        </p:nvSpPr>
        <p:spPr>
          <a:xfrm>
            <a:off x="7507010" y="7162919"/>
            <a:ext cx="6177796" cy="2765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50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Формирование способности к жизни в поликультурной среде</a:t>
            </a:r>
            <a:endParaRPr lang="en-US" sz="1500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474500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37" t="2734" r="2387" b="72997"/>
          <a:stretch/>
        </p:blipFill>
        <p:spPr bwMode="auto">
          <a:xfrm>
            <a:off x="11445411" y="0"/>
            <a:ext cx="3020603" cy="166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-30480" y="6474500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2"/>
          <p:cNvSpPr/>
          <p:nvPr/>
        </p:nvSpPr>
        <p:spPr>
          <a:xfrm>
            <a:off x="837724" y="1276588"/>
            <a:ext cx="12954952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Три модели </a:t>
            </a:r>
            <a:r>
              <a:rPr lang="en-US" sz="4400" dirty="0" err="1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управления</a:t>
            </a:r>
            <a:r>
              <a:rPr lang="en-US" sz="44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endParaRPr lang="ru-RU" sz="4400" dirty="0" smtClean="0">
              <a:solidFill>
                <a:srgbClr val="371A2D"/>
              </a:solidFill>
              <a:latin typeface="Noto Serif HK Semi Bold" pitchFamily="34" charset="0"/>
              <a:ea typeface="Noto Serif HK Semi Bold" pitchFamily="34" charset="-122"/>
              <a:cs typeface="Noto Serif HK Semi Bold" pitchFamily="34" charset="-120"/>
            </a:endParaRPr>
          </a:p>
          <a:p>
            <a:pPr marL="0" indent="0" algn="l">
              <a:lnSpc>
                <a:spcPts val="5500"/>
              </a:lnSpc>
              <a:buNone/>
            </a:pPr>
            <a:r>
              <a:rPr lang="en-US" sz="4400" dirty="0" err="1" smtClean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этнокультурным</a:t>
            </a:r>
            <a:r>
              <a:rPr lang="en-US" sz="4400" dirty="0" smtClean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r>
              <a:rPr lang="en-US" sz="44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образованием</a:t>
            </a:r>
            <a:endParaRPr lang="en-US" sz="4400" dirty="0"/>
          </a:p>
        </p:txBody>
      </p:sp>
      <p:sp>
        <p:nvSpPr>
          <p:cNvPr id="5" name="Shape 3"/>
          <p:cNvSpPr/>
          <p:nvPr/>
        </p:nvSpPr>
        <p:spPr>
          <a:xfrm>
            <a:off x="837723" y="2710736"/>
            <a:ext cx="4158734" cy="4185344"/>
          </a:xfrm>
          <a:prstGeom prst="roundRect">
            <a:avLst>
              <a:gd name="adj" fmla="val 2418"/>
            </a:avLst>
          </a:prstGeom>
          <a:solidFill>
            <a:srgbClr val="F9D2EB"/>
          </a:solidFill>
          <a:ln w="7620">
            <a:solidFill>
              <a:srgbClr val="DFB8D1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84659" y="2924090"/>
            <a:ext cx="3266003" cy="3824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 err="1" smtClean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Централизованная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1084659" y="3433524"/>
            <a:ext cx="366486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Франция, Турция, Россия</a:t>
            </a:r>
            <a:endParaRPr lang="en-US" sz="1850" dirty="0"/>
          </a:p>
        </p:txBody>
      </p:sp>
      <p:sp>
        <p:nvSpPr>
          <p:cNvPr id="8" name="Text 6"/>
          <p:cNvSpPr/>
          <p:nvPr/>
        </p:nvSpPr>
        <p:spPr>
          <a:xfrm>
            <a:off x="1084659" y="3860700"/>
            <a:ext cx="3664863" cy="16157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3000"/>
              </a:lnSpc>
              <a:buSzPct val="100000"/>
              <a:buChar char="•"/>
            </a:pPr>
            <a:r>
              <a:rPr lang="en-US" sz="18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Равный доступ, единые стандарты</a:t>
            </a:r>
            <a:endParaRPr lang="en-US" sz="1850" dirty="0"/>
          </a:p>
          <a:p>
            <a:pPr marL="342900" indent="-342900" algn="l">
              <a:lnSpc>
                <a:spcPts val="3000"/>
              </a:lnSpc>
              <a:buSzPct val="100000"/>
              <a:buChar char="•"/>
            </a:pPr>
            <a:r>
              <a:rPr lang="en-US" sz="18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Риск бюрократизации и унификации</a:t>
            </a:r>
            <a:endParaRPr lang="en-US" sz="1850" dirty="0"/>
          </a:p>
        </p:txBody>
      </p:sp>
      <p:sp>
        <p:nvSpPr>
          <p:cNvPr id="9" name="Text 7"/>
          <p:cNvSpPr/>
          <p:nvPr/>
        </p:nvSpPr>
        <p:spPr>
          <a:xfrm>
            <a:off x="1084658" y="5476497"/>
            <a:ext cx="366486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Инструмент: госпрограммы («Стратегия национальной политики РФ»)</a:t>
            </a:r>
            <a:endParaRPr lang="en-US" sz="1850" dirty="0"/>
          </a:p>
        </p:txBody>
      </p:sp>
      <p:sp>
        <p:nvSpPr>
          <p:cNvPr id="10" name="Shape 8"/>
          <p:cNvSpPr/>
          <p:nvPr/>
        </p:nvSpPr>
        <p:spPr>
          <a:xfrm>
            <a:off x="5205353" y="2710736"/>
            <a:ext cx="4158734" cy="4454962"/>
          </a:xfrm>
          <a:prstGeom prst="roundRect">
            <a:avLst>
              <a:gd name="adj" fmla="val 2418"/>
            </a:avLst>
          </a:prstGeom>
          <a:solidFill>
            <a:srgbClr val="F9D2EB"/>
          </a:solidFill>
          <a:ln w="7620">
            <a:solidFill>
              <a:srgbClr val="DFB8D1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482709" y="2952436"/>
            <a:ext cx="3604022" cy="3824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 err="1" smtClean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Децентрализованная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5482768" y="3444191"/>
            <a:ext cx="366486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Канада, Швейцария, Бельгия</a:t>
            </a:r>
            <a:endParaRPr lang="en-US" sz="1850" dirty="0"/>
          </a:p>
        </p:txBody>
      </p:sp>
      <p:sp>
        <p:nvSpPr>
          <p:cNvPr id="13" name="Text 11"/>
          <p:cNvSpPr/>
          <p:nvPr/>
        </p:nvSpPr>
        <p:spPr>
          <a:xfrm>
            <a:off x="5482768" y="3860700"/>
            <a:ext cx="3664863" cy="16157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3000"/>
              </a:lnSpc>
              <a:buSzPct val="100000"/>
              <a:buChar char="•"/>
            </a:pPr>
            <a:r>
              <a:rPr lang="en-US" sz="18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Учёт локальной специфики, гибкость</a:t>
            </a:r>
            <a:endParaRPr lang="en-US" sz="1850" dirty="0"/>
          </a:p>
          <a:p>
            <a:pPr marL="342900" indent="-342900" algn="l">
              <a:lnSpc>
                <a:spcPts val="3000"/>
              </a:lnSpc>
              <a:buSzPct val="100000"/>
              <a:buChar char="•"/>
            </a:pPr>
            <a:r>
              <a:rPr lang="en-US" sz="18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Разрыв в качестве между регионами</a:t>
            </a:r>
            <a:endParaRPr lang="en-US" sz="1850" dirty="0"/>
          </a:p>
        </p:txBody>
      </p:sp>
      <p:sp>
        <p:nvSpPr>
          <p:cNvPr id="14" name="Text 12"/>
          <p:cNvSpPr/>
          <p:nvPr/>
        </p:nvSpPr>
        <p:spPr>
          <a:xfrm>
            <a:off x="5482768" y="5528012"/>
            <a:ext cx="366486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Инструмент: рамочные соглашения, локальные этно-уставы школ</a:t>
            </a:r>
            <a:endParaRPr lang="en-US" sz="1850" dirty="0"/>
          </a:p>
        </p:txBody>
      </p:sp>
      <p:sp>
        <p:nvSpPr>
          <p:cNvPr id="15" name="Shape 13"/>
          <p:cNvSpPr/>
          <p:nvPr/>
        </p:nvSpPr>
        <p:spPr>
          <a:xfrm>
            <a:off x="9633822" y="2775777"/>
            <a:ext cx="4158853" cy="4454962"/>
          </a:xfrm>
          <a:prstGeom prst="roundRect">
            <a:avLst>
              <a:gd name="adj" fmla="val 2417"/>
            </a:avLst>
          </a:prstGeom>
          <a:solidFill>
            <a:srgbClr val="F9D2EB"/>
          </a:solidFill>
          <a:ln w="7620">
            <a:solidFill>
              <a:srgbClr val="DFB8D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9852614" y="3051095"/>
            <a:ext cx="2816185" cy="3824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 err="1" smtClean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Сетевая</a:t>
            </a:r>
            <a:r>
              <a:rPr lang="en-US" sz="2200" dirty="0" smtClean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r>
              <a:rPr lang="en-US" sz="22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(новая)</a:t>
            </a:r>
            <a:endParaRPr lang="en-US" sz="2200" dirty="0"/>
          </a:p>
        </p:txBody>
      </p:sp>
      <p:sp>
        <p:nvSpPr>
          <p:cNvPr id="17" name="Text 15"/>
          <p:cNvSpPr/>
          <p:nvPr/>
        </p:nvSpPr>
        <p:spPr>
          <a:xfrm>
            <a:off x="9880759" y="3500700"/>
            <a:ext cx="3664982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Тренд будущего</a:t>
            </a:r>
            <a:endParaRPr lang="en-US" sz="1850" dirty="0"/>
          </a:p>
        </p:txBody>
      </p:sp>
      <p:sp>
        <p:nvSpPr>
          <p:cNvPr id="18" name="Text 16"/>
          <p:cNvSpPr/>
          <p:nvPr/>
        </p:nvSpPr>
        <p:spPr>
          <a:xfrm>
            <a:off x="9880759" y="3912215"/>
            <a:ext cx="3664982" cy="16157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3000"/>
              </a:lnSpc>
              <a:buSzPct val="100000"/>
              <a:buChar char="•"/>
            </a:pPr>
            <a:r>
              <a:rPr lang="en-US" sz="18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Сети этнокультурных центров и ресурсных хабов</a:t>
            </a:r>
            <a:endParaRPr lang="en-US" sz="1850" dirty="0"/>
          </a:p>
          <a:p>
            <a:pPr marL="342900" indent="-342900" algn="l">
              <a:lnSpc>
                <a:spcPts val="3000"/>
              </a:lnSpc>
              <a:buSzPct val="100000"/>
              <a:buChar char="•"/>
            </a:pPr>
            <a:r>
              <a:rPr lang="en-US" sz="18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Цифровые платформы взаимодействия</a:t>
            </a:r>
            <a:endParaRPr lang="en-US" sz="1850" dirty="0"/>
          </a:p>
        </p:txBody>
      </p:sp>
      <p:sp>
        <p:nvSpPr>
          <p:cNvPr id="19" name="Text 17"/>
          <p:cNvSpPr/>
          <p:nvPr/>
        </p:nvSpPr>
        <p:spPr>
          <a:xfrm>
            <a:off x="9852614" y="5528012"/>
            <a:ext cx="3664982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Пример: ассоциации школ Татарстана с углублённым изучением татарского языка</a:t>
            </a:r>
            <a:endParaRPr lang="en-US" sz="1850" dirty="0"/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37" t="2734" r="2387" b="72997"/>
          <a:stretch/>
        </p:blipFill>
        <p:spPr bwMode="auto">
          <a:xfrm>
            <a:off x="10871585" y="0"/>
            <a:ext cx="3594429" cy="1980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6324124" y="1832848"/>
            <a:ext cx="1940004" cy="465058"/>
          </a:xfrm>
          <a:prstGeom prst="roundRect">
            <a:avLst>
              <a:gd name="adj" fmla="val 17295"/>
            </a:avLst>
          </a:prstGeom>
          <a:noFill/>
          <a:ln w="7620">
            <a:solidFill>
              <a:srgbClr val="E851B2"/>
            </a:solidFill>
            <a:prstDash val="solid"/>
          </a:ln>
        </p:spPr>
      </p:sp>
      <p:sp>
        <p:nvSpPr>
          <p:cNvPr id="4" name="Text 1"/>
          <p:cNvSpPr/>
          <p:nvPr/>
        </p:nvSpPr>
        <p:spPr>
          <a:xfrm>
            <a:off x="6475333" y="1912263"/>
            <a:ext cx="1637586" cy="3062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E851B2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КЛЮЧЕВОЙ ВЫЗОВ</a:t>
            </a:r>
            <a:endParaRPr lang="en-US" sz="1500" dirty="0"/>
          </a:p>
        </p:txBody>
      </p:sp>
      <p:sp>
        <p:nvSpPr>
          <p:cNvPr id="5" name="Text 2"/>
          <p:cNvSpPr/>
          <p:nvPr/>
        </p:nvSpPr>
        <p:spPr>
          <a:xfrm>
            <a:off x="6324124" y="2393633"/>
            <a:ext cx="7468553" cy="21120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Как измерить качество межкультурного взаимодействия?</a:t>
            </a:r>
            <a:endParaRPr lang="en-US" sz="4400" dirty="0"/>
          </a:p>
        </p:txBody>
      </p:sp>
      <p:sp>
        <p:nvSpPr>
          <p:cNvPr id="6" name="Text 3"/>
          <p:cNvSpPr/>
          <p:nvPr/>
        </p:nvSpPr>
        <p:spPr>
          <a:xfrm>
            <a:off x="6324124" y="4864656"/>
            <a:ext cx="7468553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Количество часов этнокультурной составляющей — недостаточный показатель. Современное управление требует </a:t>
            </a:r>
            <a:r>
              <a:rPr lang="en-US" sz="185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диагностики реального качества</a:t>
            </a:r>
            <a:r>
              <a:rPr lang="en-US" sz="18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межкультурного диалога в школе. Ответ — в системном диагностическом инструментарии.</a:t>
            </a:r>
            <a:endParaRPr lang="en-US" sz="185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474500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37" t="2734" r="2387" b="72997"/>
          <a:stretch/>
        </p:blipFill>
        <p:spPr bwMode="auto">
          <a:xfrm>
            <a:off x="11139735" y="0"/>
            <a:ext cx="3326279" cy="1832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474500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2"/>
          <p:cNvSpPr/>
          <p:nvPr/>
        </p:nvSpPr>
        <p:spPr>
          <a:xfrm>
            <a:off x="837724" y="1327666"/>
            <a:ext cx="12954952" cy="13375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42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Современная диагностика: </a:t>
            </a:r>
            <a:endParaRPr lang="ru-RU" sz="4200" dirty="0" smtClean="0">
              <a:solidFill>
                <a:srgbClr val="371A2D"/>
              </a:solidFill>
              <a:latin typeface="Noto Serif HK Semi Bold" pitchFamily="34" charset="0"/>
              <a:ea typeface="Noto Serif HK Semi Bold" pitchFamily="34" charset="-122"/>
              <a:cs typeface="Noto Serif HK Semi Bold" pitchFamily="34" charset="-120"/>
            </a:endParaRPr>
          </a:p>
          <a:p>
            <a:pPr marL="0" indent="0" algn="l">
              <a:lnSpc>
                <a:spcPts val="5250"/>
              </a:lnSpc>
              <a:buNone/>
            </a:pPr>
            <a:r>
              <a:rPr lang="en-US" sz="4200" dirty="0" err="1" smtClean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три</a:t>
            </a:r>
            <a:r>
              <a:rPr lang="en-US" sz="4200" dirty="0" smtClean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r>
              <a:rPr lang="en-US" sz="42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уровня оценки</a:t>
            </a:r>
            <a:endParaRPr lang="en-US" sz="4200" dirty="0"/>
          </a:p>
        </p:txBody>
      </p:sp>
      <p:sp>
        <p:nvSpPr>
          <p:cNvPr id="5" name="Shape 3"/>
          <p:cNvSpPr/>
          <p:nvPr/>
        </p:nvSpPr>
        <p:spPr>
          <a:xfrm>
            <a:off x="837724" y="2989183"/>
            <a:ext cx="12954952" cy="3240643"/>
          </a:xfrm>
          <a:prstGeom prst="roundRect">
            <a:avLst>
              <a:gd name="adj" fmla="val 2947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845344" y="2996803"/>
            <a:ext cx="12939713" cy="629007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7" name="Text 5"/>
          <p:cNvSpPr/>
          <p:nvPr/>
        </p:nvSpPr>
        <p:spPr>
          <a:xfrm>
            <a:off x="1072753" y="3133963"/>
            <a:ext cx="2776299" cy="354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Уровень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4311491" y="3133963"/>
            <a:ext cx="4713446" cy="354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Объект диагностики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9487376" y="3133963"/>
            <a:ext cx="4070271" cy="354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Инструмент</a:t>
            </a:r>
            <a:endParaRPr lang="en-US" sz="1750" dirty="0"/>
          </a:p>
        </p:txBody>
      </p:sp>
      <p:sp>
        <p:nvSpPr>
          <p:cNvPr id="10" name="Shape 8"/>
          <p:cNvSpPr/>
          <p:nvPr/>
        </p:nvSpPr>
        <p:spPr>
          <a:xfrm>
            <a:off x="845344" y="3625810"/>
            <a:ext cx="12939713" cy="983694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1" name="Text 9"/>
          <p:cNvSpPr/>
          <p:nvPr/>
        </p:nvSpPr>
        <p:spPr>
          <a:xfrm>
            <a:off x="1072753" y="3762970"/>
            <a:ext cx="2776299" cy="354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b="1" dirty="0">
                <a:solidFill>
                  <a:srgbClr val="E851B2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Личностный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4311491" y="3762970"/>
            <a:ext cx="4713446" cy="354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Этническая идентичность, толерантность</a:t>
            </a:r>
            <a:endParaRPr lang="en-US" sz="1750" dirty="0"/>
          </a:p>
        </p:txBody>
      </p:sp>
      <p:sp>
        <p:nvSpPr>
          <p:cNvPr id="13" name="Text 11"/>
          <p:cNvSpPr/>
          <p:nvPr/>
        </p:nvSpPr>
        <p:spPr>
          <a:xfrm>
            <a:off x="9487376" y="3762970"/>
            <a:ext cx="4070271" cy="7093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Шкала Берри, тест «Кто Я?» Куна-Макпартленда</a:t>
            </a:r>
            <a:endParaRPr lang="en-US" sz="1750" dirty="0"/>
          </a:p>
        </p:txBody>
      </p:sp>
      <p:sp>
        <p:nvSpPr>
          <p:cNvPr id="14" name="Shape 12"/>
          <p:cNvSpPr/>
          <p:nvPr/>
        </p:nvSpPr>
        <p:spPr>
          <a:xfrm>
            <a:off x="845344" y="4609505"/>
            <a:ext cx="12939713" cy="629007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5" name="Text 13"/>
          <p:cNvSpPr/>
          <p:nvPr/>
        </p:nvSpPr>
        <p:spPr>
          <a:xfrm>
            <a:off x="1072753" y="4746665"/>
            <a:ext cx="2776299" cy="354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b="1" dirty="0">
                <a:solidFill>
                  <a:srgbClr val="E851B2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Компетентностный</a:t>
            </a:r>
            <a:endParaRPr lang="en-US" sz="1750" dirty="0"/>
          </a:p>
        </p:txBody>
      </p:sp>
      <p:sp>
        <p:nvSpPr>
          <p:cNvPr id="16" name="Text 14"/>
          <p:cNvSpPr/>
          <p:nvPr/>
        </p:nvSpPr>
        <p:spPr>
          <a:xfrm>
            <a:off x="4311491" y="4746665"/>
            <a:ext cx="4713446" cy="354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Способность к межкультурному диалогу</a:t>
            </a:r>
            <a:endParaRPr lang="en-US" sz="1750" dirty="0"/>
          </a:p>
        </p:txBody>
      </p:sp>
      <p:sp>
        <p:nvSpPr>
          <p:cNvPr id="17" name="Text 15"/>
          <p:cNvSpPr/>
          <p:nvPr/>
        </p:nvSpPr>
        <p:spPr>
          <a:xfrm>
            <a:off x="9487376" y="4746665"/>
            <a:ext cx="4070271" cy="354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Кейс-метод: ситуации культурного шока</a:t>
            </a:r>
            <a:endParaRPr lang="en-US" sz="1750" dirty="0"/>
          </a:p>
        </p:txBody>
      </p:sp>
      <p:sp>
        <p:nvSpPr>
          <p:cNvPr id="18" name="Shape 16"/>
          <p:cNvSpPr/>
          <p:nvPr/>
        </p:nvSpPr>
        <p:spPr>
          <a:xfrm>
            <a:off x="845344" y="5238512"/>
            <a:ext cx="12939713" cy="983694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9" name="Text 17"/>
          <p:cNvSpPr/>
          <p:nvPr/>
        </p:nvSpPr>
        <p:spPr>
          <a:xfrm>
            <a:off x="1072753" y="5375672"/>
            <a:ext cx="2776299" cy="354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b="1" dirty="0">
                <a:solidFill>
                  <a:srgbClr val="E851B2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Институциональный</a:t>
            </a:r>
            <a:endParaRPr lang="en-US" sz="1750" dirty="0"/>
          </a:p>
        </p:txBody>
      </p:sp>
      <p:sp>
        <p:nvSpPr>
          <p:cNvPr id="20" name="Text 18"/>
          <p:cNvSpPr/>
          <p:nvPr/>
        </p:nvSpPr>
        <p:spPr>
          <a:xfrm>
            <a:off x="4311491" y="5375672"/>
            <a:ext cx="4713446" cy="354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Этнокультурная среда школы</a:t>
            </a:r>
            <a:endParaRPr lang="en-US" sz="1750" dirty="0"/>
          </a:p>
        </p:txBody>
      </p:sp>
      <p:sp>
        <p:nvSpPr>
          <p:cNvPr id="21" name="Text 19"/>
          <p:cNvSpPr/>
          <p:nvPr/>
        </p:nvSpPr>
        <p:spPr>
          <a:xfrm>
            <a:off x="9487376" y="5375672"/>
            <a:ext cx="4070271" cy="7093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Мониторинг языкового портфеля, аудит учебных планов</a:t>
            </a:r>
            <a:endParaRPr lang="en-US" sz="1750" dirty="0"/>
          </a:p>
        </p:txBody>
      </p:sp>
      <p:sp>
        <p:nvSpPr>
          <p:cNvPr id="22" name="Shape 20"/>
          <p:cNvSpPr/>
          <p:nvPr/>
        </p:nvSpPr>
        <p:spPr>
          <a:xfrm>
            <a:off x="437032" y="6222206"/>
            <a:ext cx="12954952" cy="935593"/>
          </a:xfrm>
          <a:prstGeom prst="roundRect">
            <a:avLst>
              <a:gd name="adj" fmla="val 10209"/>
            </a:avLst>
          </a:prstGeom>
          <a:solidFill>
            <a:srgbClr val="B6D6FC"/>
          </a:solidFill>
          <a:ln/>
        </p:spPr>
      </p:sp>
      <p:pic>
        <p:nvPicPr>
          <p:cNvPr id="23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33" y="6801803"/>
            <a:ext cx="284202" cy="227409"/>
          </a:xfrm>
          <a:prstGeom prst="rect">
            <a:avLst/>
          </a:prstGeom>
        </p:spPr>
      </p:pic>
      <p:sp>
        <p:nvSpPr>
          <p:cNvPr id="24" name="Text 21"/>
          <p:cNvSpPr/>
          <p:nvPr/>
        </p:nvSpPr>
        <p:spPr>
          <a:xfrm>
            <a:off x="1207234" y="6335315"/>
            <a:ext cx="11988522" cy="354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Диагностика не должна сводиться к тестам по этнографии — это системная ошибка, которую необходимо преодолеть.</a:t>
            </a:r>
            <a:endParaRPr lang="en-US" sz="1750" dirty="0"/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37" t="2734" r="2387" b="72997"/>
          <a:stretch/>
        </p:blipFill>
        <p:spPr bwMode="auto">
          <a:xfrm>
            <a:off x="10541601" y="0"/>
            <a:ext cx="3924413" cy="216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474500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hape 0"/>
          <p:cNvSpPr/>
          <p:nvPr/>
        </p:nvSpPr>
        <p:spPr>
          <a:xfrm>
            <a:off x="824627" y="722709"/>
            <a:ext cx="1030129" cy="355402"/>
          </a:xfrm>
          <a:prstGeom prst="roundRect">
            <a:avLst>
              <a:gd name="adj" fmla="val 18936"/>
            </a:avLst>
          </a:prstGeom>
          <a:solidFill>
            <a:srgbClr val="F9D2EB"/>
          </a:solidFill>
          <a:ln/>
        </p:spPr>
      </p:sp>
      <p:sp>
        <p:nvSpPr>
          <p:cNvPr id="3" name="Text 1"/>
          <p:cNvSpPr/>
          <p:nvPr/>
        </p:nvSpPr>
        <p:spPr>
          <a:xfrm>
            <a:off x="944761" y="782717"/>
            <a:ext cx="789861" cy="2353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2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МЕТОДИКИ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824627" y="1145143"/>
            <a:ext cx="12981146" cy="11780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00"/>
              </a:lnSpc>
              <a:buNone/>
            </a:pPr>
            <a:r>
              <a:rPr lang="en-US" sz="37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Отечественные и зарубежные подходы к диагностике</a:t>
            </a:r>
            <a:endParaRPr lang="en-US" sz="3700" dirty="0"/>
          </a:p>
        </p:txBody>
      </p:sp>
      <p:sp>
        <p:nvSpPr>
          <p:cNvPr id="5" name="Text 3"/>
          <p:cNvSpPr/>
          <p:nvPr/>
        </p:nvSpPr>
        <p:spPr>
          <a:xfrm>
            <a:off x="824627" y="2742009"/>
            <a:ext cx="2356366" cy="3173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00000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🇷🇺</a:t>
            </a:r>
            <a:r>
              <a:rPr lang="en-US" sz="185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Отечественные</a:t>
            </a:r>
            <a:endParaRPr lang="en-US" sz="1850" dirty="0"/>
          </a:p>
        </p:txBody>
      </p:sp>
      <p:sp>
        <p:nvSpPr>
          <p:cNvPr id="6" name="Shape 4"/>
          <p:cNvSpPr/>
          <p:nvPr/>
        </p:nvSpPr>
        <p:spPr>
          <a:xfrm>
            <a:off x="824627" y="3247787"/>
            <a:ext cx="3039308" cy="1328857"/>
          </a:xfrm>
          <a:prstGeom prst="roundRect">
            <a:avLst>
              <a:gd name="adj" fmla="val 6331"/>
            </a:avLst>
          </a:prstGeom>
          <a:solidFill>
            <a:srgbClr val="FFFFFF">
              <a:alpha val="95000"/>
            </a:srgbClr>
          </a:solidFill>
          <a:ln w="22860">
            <a:solidFill>
              <a:srgbClr val="DFB8D1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047750" y="3470910"/>
            <a:ext cx="2593062" cy="882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В.Ю. Хотинец</a:t>
            </a:r>
            <a:r>
              <a:rPr lang="en-US" sz="15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— этнопсихологическая защищённость личности</a:t>
            </a:r>
            <a:endParaRPr lang="en-US" sz="1550" dirty="0"/>
          </a:p>
        </p:txBody>
      </p:sp>
      <p:sp>
        <p:nvSpPr>
          <p:cNvPr id="8" name="Shape 6"/>
          <p:cNvSpPr/>
          <p:nvPr/>
        </p:nvSpPr>
        <p:spPr>
          <a:xfrm>
            <a:off x="4031456" y="3247787"/>
            <a:ext cx="3039428" cy="1328857"/>
          </a:xfrm>
          <a:prstGeom prst="roundRect">
            <a:avLst>
              <a:gd name="adj" fmla="val 6331"/>
            </a:avLst>
          </a:prstGeom>
          <a:solidFill>
            <a:srgbClr val="FFFFFF">
              <a:alpha val="95000"/>
            </a:srgbClr>
          </a:solidFill>
          <a:ln w="22860">
            <a:solidFill>
              <a:srgbClr val="DFB8D1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254579" y="3470910"/>
            <a:ext cx="2593181" cy="5884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Л.Г. Почебут</a:t>
            </a:r>
            <a:r>
              <a:rPr lang="en-US" sz="15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— социально-психологическая дистанция</a:t>
            </a:r>
            <a:endParaRPr lang="en-US" sz="1550" dirty="0"/>
          </a:p>
        </p:txBody>
      </p:sp>
      <p:sp>
        <p:nvSpPr>
          <p:cNvPr id="10" name="Shape 8"/>
          <p:cNvSpPr/>
          <p:nvPr/>
        </p:nvSpPr>
        <p:spPr>
          <a:xfrm>
            <a:off x="824627" y="4744164"/>
            <a:ext cx="6246257" cy="1034653"/>
          </a:xfrm>
          <a:prstGeom prst="roundRect">
            <a:avLst>
              <a:gd name="adj" fmla="val 8131"/>
            </a:avLst>
          </a:prstGeom>
          <a:solidFill>
            <a:srgbClr val="FFFFFF">
              <a:alpha val="95000"/>
            </a:srgbClr>
          </a:solidFill>
          <a:ln w="22860">
            <a:solidFill>
              <a:srgbClr val="DFB8D1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1047750" y="4967288"/>
            <a:ext cx="5800011" cy="5884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Г.У. Солдатова</a:t>
            </a:r>
            <a:r>
              <a:rPr lang="en-US" sz="15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— типы этнической идентичности (норма, гипер-, гипо-)</a:t>
            </a:r>
            <a:endParaRPr lang="en-US" sz="1550" dirty="0"/>
          </a:p>
        </p:txBody>
      </p:sp>
      <p:sp>
        <p:nvSpPr>
          <p:cNvPr id="12" name="Shape 10"/>
          <p:cNvSpPr/>
          <p:nvPr/>
        </p:nvSpPr>
        <p:spPr>
          <a:xfrm>
            <a:off x="824627" y="5967293"/>
            <a:ext cx="6246257" cy="1056799"/>
          </a:xfrm>
          <a:prstGeom prst="roundRect">
            <a:avLst>
              <a:gd name="adj" fmla="val 7960"/>
            </a:avLst>
          </a:prstGeom>
          <a:solidFill>
            <a:srgbClr val="FCF2B5"/>
          </a:solidFill>
          <a:ln/>
        </p:spPr>
      </p:sp>
      <p:pic>
        <p:nvPicPr>
          <p:cNvPr id="13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890" y="6248043"/>
            <a:ext cx="250269" cy="200263"/>
          </a:xfrm>
          <a:prstGeom prst="rect">
            <a:avLst/>
          </a:prstGeom>
        </p:spPr>
      </p:pic>
      <p:sp>
        <p:nvSpPr>
          <p:cNvPr id="14" name="Text 11"/>
          <p:cNvSpPr/>
          <p:nvPr/>
        </p:nvSpPr>
        <p:spPr>
          <a:xfrm>
            <a:off x="1475423" y="6184821"/>
            <a:ext cx="5395198" cy="5884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Слабость: преобладание опросников, подверженных социальной желательности</a:t>
            </a:r>
            <a:endParaRPr lang="en-US" sz="1550" dirty="0"/>
          </a:p>
        </p:txBody>
      </p:sp>
      <p:sp>
        <p:nvSpPr>
          <p:cNvPr id="15" name="Text 12"/>
          <p:cNvSpPr/>
          <p:nvPr/>
        </p:nvSpPr>
        <p:spPr>
          <a:xfrm>
            <a:off x="7567136" y="2742009"/>
            <a:ext cx="2356366" cy="3173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00000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🌍</a:t>
            </a:r>
            <a:r>
              <a:rPr lang="en-US" sz="185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Зарубежные</a:t>
            </a:r>
            <a:endParaRPr lang="en-US" sz="1850" dirty="0"/>
          </a:p>
        </p:txBody>
      </p:sp>
      <p:sp>
        <p:nvSpPr>
          <p:cNvPr id="16" name="Shape 13"/>
          <p:cNvSpPr/>
          <p:nvPr/>
        </p:nvSpPr>
        <p:spPr>
          <a:xfrm>
            <a:off x="7315200" y="3247787"/>
            <a:ext cx="3291244" cy="1399937"/>
          </a:xfrm>
          <a:prstGeom prst="roundRect">
            <a:avLst>
              <a:gd name="adj" fmla="val 5183"/>
            </a:avLst>
          </a:prstGeom>
          <a:solidFill>
            <a:srgbClr val="FFFFFF">
              <a:alpha val="95000"/>
            </a:srgbClr>
          </a:solidFill>
          <a:ln w="22860">
            <a:solidFill>
              <a:srgbClr val="DFB8D1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7790259" y="3470910"/>
            <a:ext cx="2593062" cy="11768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Дж. Берри (Канада)</a:t>
            </a:r>
            <a:r>
              <a:rPr lang="en-US" sz="15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— стратегии аккультурации: интеграция, ассимиляция, сепарация, маргинализация</a:t>
            </a:r>
            <a:endParaRPr lang="en-US" sz="1550" dirty="0"/>
          </a:p>
        </p:txBody>
      </p:sp>
      <p:sp>
        <p:nvSpPr>
          <p:cNvPr id="18" name="Shape 15"/>
          <p:cNvSpPr/>
          <p:nvPr/>
        </p:nvSpPr>
        <p:spPr>
          <a:xfrm>
            <a:off x="10773966" y="3247787"/>
            <a:ext cx="3039428" cy="1328857"/>
          </a:xfrm>
          <a:prstGeom prst="roundRect">
            <a:avLst>
              <a:gd name="adj" fmla="val 5183"/>
            </a:avLst>
          </a:prstGeom>
          <a:solidFill>
            <a:srgbClr val="FFFFFF">
              <a:alpha val="95000"/>
            </a:srgbClr>
          </a:solidFill>
          <a:ln w="22860">
            <a:solidFill>
              <a:srgbClr val="DFB8D1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10997089" y="3470910"/>
            <a:ext cx="2593181" cy="882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К. Беннетт (США)</a:t>
            </a:r>
            <a:r>
              <a:rPr lang="en-US" sz="15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— шкала DMIS: от отрицания различий до интеграции</a:t>
            </a:r>
            <a:endParaRPr lang="en-US" sz="1550" dirty="0"/>
          </a:p>
        </p:txBody>
      </p:sp>
      <p:sp>
        <p:nvSpPr>
          <p:cNvPr id="20" name="Shape 17"/>
          <p:cNvSpPr/>
          <p:nvPr/>
        </p:nvSpPr>
        <p:spPr>
          <a:xfrm>
            <a:off x="7483315" y="4750272"/>
            <a:ext cx="6246257" cy="1034653"/>
          </a:xfrm>
          <a:prstGeom prst="roundRect">
            <a:avLst>
              <a:gd name="adj" fmla="val 8131"/>
            </a:avLst>
          </a:prstGeom>
          <a:solidFill>
            <a:srgbClr val="FFFFFF">
              <a:alpha val="95000"/>
            </a:srgbClr>
          </a:solidFill>
          <a:ln w="22860">
            <a:solidFill>
              <a:srgbClr val="DFB8D1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7767399" y="4973394"/>
            <a:ext cx="5800011" cy="5884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Австралийская модель</a:t>
            </a:r>
            <a:r>
              <a:rPr lang="en-US" sz="15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— «двустороннее обучение»: способность учиться у другой культуры</a:t>
            </a:r>
            <a:endParaRPr lang="en-US" sz="1550" dirty="0"/>
          </a:p>
        </p:txBody>
      </p:sp>
      <p:sp>
        <p:nvSpPr>
          <p:cNvPr id="22" name="Shape 19"/>
          <p:cNvSpPr/>
          <p:nvPr/>
        </p:nvSpPr>
        <p:spPr>
          <a:xfrm>
            <a:off x="7483315" y="5988808"/>
            <a:ext cx="6246257" cy="1056799"/>
          </a:xfrm>
          <a:prstGeom prst="roundRect">
            <a:avLst>
              <a:gd name="adj" fmla="val 7960"/>
            </a:avLst>
          </a:prstGeom>
          <a:solidFill>
            <a:srgbClr val="B6FCB8"/>
          </a:solidFill>
          <a:ln/>
        </p:spPr>
      </p:sp>
      <p:pic>
        <p:nvPicPr>
          <p:cNvPr id="23" name="Image 1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7399" y="6542246"/>
            <a:ext cx="250269" cy="200263"/>
          </a:xfrm>
          <a:prstGeom prst="rect">
            <a:avLst/>
          </a:prstGeom>
        </p:spPr>
      </p:pic>
      <p:sp>
        <p:nvSpPr>
          <p:cNvPr id="24" name="Text 20"/>
          <p:cNvSpPr/>
          <p:nvPr/>
        </p:nvSpPr>
        <p:spPr>
          <a:xfrm>
            <a:off x="8076367" y="6223003"/>
            <a:ext cx="5395198" cy="5884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Сильная сторона: кросс-культурная сопоставимость и международная валидизация</a:t>
            </a:r>
            <a:endParaRPr lang="en-US" sz="1550" dirty="0"/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37" t="2734" r="2387" b="72997"/>
          <a:stretch/>
        </p:blipFill>
        <p:spPr bwMode="auto">
          <a:xfrm>
            <a:off x="11445411" y="0"/>
            <a:ext cx="3020603" cy="166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474500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37" t="2734" r="2387" b="72997"/>
          <a:stretch/>
        </p:blipFill>
        <p:spPr bwMode="auto">
          <a:xfrm>
            <a:off x="10995660" y="16661"/>
            <a:ext cx="3543186" cy="195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2"/>
          <p:cNvSpPr/>
          <p:nvPr/>
        </p:nvSpPr>
        <p:spPr>
          <a:xfrm>
            <a:off x="510540" y="321276"/>
            <a:ext cx="8349255" cy="13431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7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Сопоставительный анализ: </a:t>
            </a:r>
            <a:r>
              <a:rPr lang="en-US" sz="2700" dirty="0" err="1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отечественные</a:t>
            </a:r>
            <a:r>
              <a:rPr lang="en-US" sz="27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endParaRPr lang="ru-RU" sz="2700" dirty="0" smtClean="0">
              <a:solidFill>
                <a:srgbClr val="371A2D"/>
              </a:solidFill>
              <a:latin typeface="Noto Serif HK Semi Bold" pitchFamily="34" charset="0"/>
              <a:ea typeface="Noto Serif HK Semi Bold" pitchFamily="34" charset="-122"/>
              <a:cs typeface="Noto Serif HK Semi Bold" pitchFamily="34" charset="-120"/>
            </a:endParaRPr>
          </a:p>
          <a:p>
            <a:pPr marL="0" indent="0" algn="l">
              <a:lnSpc>
                <a:spcPts val="3350"/>
              </a:lnSpc>
              <a:buNone/>
            </a:pPr>
            <a:r>
              <a:rPr lang="en-US" sz="2700" dirty="0" smtClean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vs </a:t>
            </a:r>
            <a:r>
              <a:rPr lang="en-US" sz="27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зарубежные исследователи</a:t>
            </a:r>
            <a:endParaRPr lang="en-US" sz="27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540" y="1368623"/>
            <a:ext cx="10485120" cy="5852160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540" y="1368623"/>
            <a:ext cx="10485120" cy="585216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46006" y="6845260"/>
            <a:ext cx="13609320" cy="3755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450"/>
              </a:lnSpc>
              <a:buNone/>
            </a:pPr>
            <a:r>
              <a:rPr lang="en-US" sz="110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Отечественная диагностика чаще </a:t>
            </a:r>
            <a:r>
              <a:rPr lang="en-US" sz="110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идентифицирует</a:t>
            </a:r>
            <a:r>
              <a:rPr lang="en-US" sz="110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принадлежность к культуре, зарубежная — </a:t>
            </a:r>
            <a:r>
              <a:rPr lang="en-US" sz="110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измеряет взаимодействие</a:t>
            </a:r>
            <a:r>
              <a:rPr lang="en-US" sz="110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и способность к диалогу. Оптимальный синтез: диагностика идентичности + диагностика интеркультурной компетенции.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474500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37" t="2734" r="2387" b="72997"/>
          <a:stretch/>
        </p:blipFill>
        <p:spPr bwMode="auto">
          <a:xfrm>
            <a:off x="11445411" y="0"/>
            <a:ext cx="3020603" cy="166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hape 0"/>
          <p:cNvSpPr/>
          <p:nvPr/>
        </p:nvSpPr>
        <p:spPr>
          <a:xfrm>
            <a:off x="654487" y="514826"/>
            <a:ext cx="721281" cy="319802"/>
          </a:xfrm>
          <a:prstGeom prst="roundRect">
            <a:avLst>
              <a:gd name="adj" fmla="val 18666"/>
            </a:avLst>
          </a:prstGeom>
          <a:noFill/>
          <a:ln w="7620">
            <a:solidFill>
              <a:srgbClr val="E851B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768668" y="575667"/>
            <a:ext cx="492919" cy="1981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100" dirty="0">
                <a:solidFill>
                  <a:srgbClr val="E851B2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СИНТЕЗ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54487" y="887254"/>
            <a:ext cx="10063639" cy="5224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sz="325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Гибридная модель: лучшее из двух традиций</a:t>
            </a:r>
            <a:endParaRPr lang="en-US" sz="32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87" y="1755696"/>
            <a:ext cx="6327081" cy="3585327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8342239" y="2166486"/>
            <a:ext cx="5225479" cy="17258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1900"/>
              </a:lnSpc>
              <a:buNone/>
            </a:pPr>
            <a:r>
              <a:rPr lang="en-US" sz="200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Лучшие управленческие практики сегодня — </a:t>
            </a:r>
            <a:r>
              <a:rPr lang="en-US" sz="200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гибридные</a:t>
            </a:r>
            <a:r>
              <a:rPr lang="en-US" sz="200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 Они сочетают измерительную точность западных инструментов с глубоким пониманием локального контекста.</a:t>
            </a:r>
            <a:endParaRPr lang="en-US" sz="2000" dirty="0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1043" y="5973240"/>
            <a:ext cx="266462" cy="266462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231821" y="5878019"/>
            <a:ext cx="2090142" cy="2613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От Запада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721043" y="6278338"/>
            <a:ext cx="3753207" cy="4950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Инструменты измерения взаимодействия: IDI, шкалы Берри, DMIS Беннетта</a:t>
            </a:r>
            <a:endParaRPr lang="en-US" sz="1350" dirty="0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90774" y="6011876"/>
            <a:ext cx="266462" cy="266462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5727144" y="5878019"/>
            <a:ext cx="2824877" cy="2613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От отечественной школы</a:t>
            </a: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5686306" y="6281308"/>
            <a:ext cx="3753326" cy="7425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50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Учёт этноконфессионального контекста, диагностика ценностных оснований (методики Лосевой, Собкина)</a:t>
            </a:r>
            <a:endParaRPr lang="en-US" sz="1350" dirty="0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671444" y="5831115"/>
            <a:ext cx="266462" cy="266462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0400340" y="5853688"/>
            <a:ext cx="2090142" cy="2613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Результат</a:t>
            </a:r>
            <a:endParaRPr lang="en-US" sz="1600" dirty="0"/>
          </a:p>
        </p:txBody>
      </p:sp>
      <p:sp>
        <p:nvSpPr>
          <p:cNvPr id="15" name="Text 9"/>
          <p:cNvSpPr/>
          <p:nvPr/>
        </p:nvSpPr>
        <p:spPr>
          <a:xfrm>
            <a:off x="10099019" y="6281308"/>
            <a:ext cx="3753326" cy="4950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50" b="1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Идентичность + компетенция = устойчивый результат</a:t>
            </a:r>
            <a:endParaRPr lang="en-US" sz="13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590</Words>
  <Application>Microsoft Office PowerPoint</Application>
  <PresentationFormat>Произвольный</PresentationFormat>
  <Paragraphs>101</Paragraphs>
  <Slides>10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Source Sans 3</vt:lpstr>
      <vt:lpstr>Calibri Light</vt:lpstr>
      <vt:lpstr>Noto Serif HK Semi Bold</vt:lpstr>
      <vt:lpstr>Calibri</vt:lpstr>
      <vt:lpstr>Office Theme</vt:lpstr>
      <vt:lpstr>Управленческие и диагностические аспекты этнокультурного образования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Управленческие и диагностические аспекты этнокультурного образования</dc:title>
  <dc:creator>Федорова Светлана Николаевна</dc:creator>
  <cp:lastModifiedBy>Светлана</cp:lastModifiedBy>
  <cp:revision>7</cp:revision>
  <dcterms:created xsi:type="dcterms:W3CDTF">2026-04-15T18:03:12Z</dcterms:created>
  <dcterms:modified xsi:type="dcterms:W3CDTF">2026-04-17T16:33:29Z</dcterms:modified>
</cp:coreProperties>
</file>